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2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237C1-8FB7-4221-AFB5-0D8EDAFB4823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BEF9-3AE9-472C-ADFD-1C149BA57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FFCD4-3262-4CEF-9469-374BE1C848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3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4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4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6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2959-37A6-45AA-8219-C1E0AB23372D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948C-6F29-4068-9449-3F9D491A0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0.wav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0"/>
            <a:ext cx="7848600" cy="1862048"/>
          </a:xfrm>
          <a:prstGeom prst="rect">
            <a:avLst/>
          </a:prstGeom>
          <a:solidFill>
            <a:srgbClr val="33CC33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11667"/>
            <a:ext cx="784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2484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4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রুল</a:t>
            </a:r>
            <a:endParaRPr lang="en-US" sz="44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349276"/>
            <a:ext cx="3733800" cy="2554545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এডমন্ড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গান্টার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১৬২০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slide Rule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১৬৩২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আগট্রেড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liderule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733800" cy="667246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3074" name="Picture 2" descr="D:\photo\ganter pict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041822"/>
            <a:ext cx="2576512" cy="28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088" y="6172200"/>
            <a:ext cx="257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ADMOND GANTER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7337"/>
            <a:ext cx="7543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পাস্কেলের</a:t>
            </a:r>
            <a:r>
              <a:rPr lang="en-US" sz="6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6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sz="6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1295400"/>
            <a:ext cx="4114800" cy="4031873"/>
          </a:xfrm>
          <a:prstGeom prst="rect">
            <a:avLst/>
          </a:prstGeom>
          <a:noFill/>
          <a:ln w="28575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১৬৪২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ব্লেইজ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প্যাস্কেল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Blaise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Pascal)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যুবক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গননা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করেন।যাহা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প্যাস্কেলের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পরিচিত।এ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ascaline calcul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75" y="1295400"/>
            <a:ext cx="3931825" cy="25908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2050" name="Picture 2" descr="D:\photo\blaise-pasc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34365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BLAISE  PASCAL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010400" cy="1015663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লিবনিজের</a:t>
            </a:r>
            <a:r>
              <a:rPr lang="en-US" sz="60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sz="60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730276"/>
            <a:ext cx="5181600" cy="230832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১৬৭১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গনিতবিদ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গট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ফ্রাইড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লিবনিজ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গনণার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করেন।এটা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leibniz 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3374136" cy="22098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5122" name="Picture 2" descr="C:\Users\DOEL\Desktop\photo\leibn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1000" y="4191000"/>
            <a:ext cx="3145536" cy="21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054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VON  LIEBNIZ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876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371600"/>
            <a:ext cx="4572000" cy="397031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১৮১২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ইংল্যান্ডের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ক্যামব্রিজ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ব্যাবেজ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গনণার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difference ing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4038600" cy="3619500"/>
          </a:xfrm>
          <a:prstGeom prst="rect">
            <a:avLst/>
          </a:prstGeom>
          <a:solidFill>
            <a:srgbClr val="6600CC"/>
          </a:solidFill>
          <a:ln>
            <a:solidFill>
              <a:srgbClr val="0000CC"/>
            </a:solidFill>
          </a:ln>
        </p:spPr>
      </p:pic>
      <p:pic>
        <p:nvPicPr>
          <p:cNvPr id="6146" name="Picture 2" descr="C:\Users\DOEL\Desktop\photo\babba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876800"/>
            <a:ext cx="2133600" cy="16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53330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CHARLES BABBAZE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7056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এ্যানালিটিক্যাল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447800"/>
            <a:ext cx="4648200" cy="353943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১৮৩৩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ইংল্যান্ডের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ক্যামব্রিজ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ব্যাবেজ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এ্যানালিটিক্যাল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ম্যাকানিক্যাল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/>
          </a:p>
        </p:txBody>
      </p:sp>
      <p:pic>
        <p:nvPicPr>
          <p:cNvPr id="1026" name="Picture 2" descr="D:\photo content\Analytical Eng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733800" cy="294311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5" name="Picture 2" descr="C:\Users\DOEL\Desktop\photo\babba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419600"/>
            <a:ext cx="2362200" cy="21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653330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CHARLES BABBAZE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598"/>
            <a:ext cx="5867400" cy="1015663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সেন্সাস</a:t>
            </a:r>
            <a:r>
              <a:rPr lang="en-US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6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560255"/>
            <a:ext cx="5105400" cy="255454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১৮৮৭-১৮৯০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ড.হারম্যান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হেলরিথ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সেন্সাস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১৮৯৪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যন্ত্রকে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উন্নতরুপ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http://www.danielclemente.com/apuntes/asai/hh_files/census-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4" y="4572000"/>
            <a:ext cx="628227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Holleri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" y="1465927"/>
            <a:ext cx="33862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71890"/>
            <a:ext cx="280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DR.HARMAN HOLERITH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410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টেবুলেটিং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447800"/>
            <a:ext cx="4953000" cy="255454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১৮৯৬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হেলরিথ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টেবুলেটিং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করেন।তিনি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পরবর্তিতে ‘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টেবুলেটং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তোলেন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abulating mach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47800"/>
            <a:ext cx="3581400" cy="2357438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6" name="Picture 4" descr="File:Holleri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036720"/>
            <a:ext cx="3200400" cy="25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534090"/>
            <a:ext cx="280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DR.HARMAN HOLERITH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TABULATING MACHINE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9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88011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ABC </a:t>
            </a:r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6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24000"/>
            <a:ext cx="5562600" cy="304698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১৯৪২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আইওয়া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ভিনসেন্ট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এ্যাটনসফ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ক্লিফোর্ট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বেরী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ভ্যাকুয়াম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ব্যাহার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এ্যাটনসফ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বেরি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ABC </a:t>
            </a:r>
            <a:r>
              <a:rPr lang="en-US" sz="32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G:\photo\ABC Compute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200400" cy="3015289"/>
          </a:xfrm>
          <a:prstGeom prst="rect">
            <a:avLst/>
          </a:prstGeom>
          <a:solidFill>
            <a:srgbClr val="6600CC"/>
          </a:solidFill>
          <a:ln w="28575">
            <a:solidFill>
              <a:schemeClr val="tx1"/>
            </a:solidFill>
          </a:ln>
        </p:spPr>
      </p:pic>
      <p:pic>
        <p:nvPicPr>
          <p:cNvPr id="4098" name="Picture 2" descr="D:\photo\atans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3200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12646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ABC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5486400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এনিয়াক</a:t>
            </a:r>
            <a:r>
              <a:rPr lang="en-US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ENIAC</a:t>
            </a:r>
            <a:r>
              <a:rPr lang="en-US" sz="6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6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524000"/>
            <a:ext cx="4572000" cy="353943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ভেনিয়া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মসলি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প্রেসপার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একার্টের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১৯৪৬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এনিয়াক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বৃহাদাকার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১৮০০০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NIAC 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4038600" cy="22098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6" name="Picture 4" descr="C:\Users\DOEL\Desktop\D TWO\Eckert-and-Mauchl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124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324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মসলি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প্রেসপার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একার্ট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195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এনিয়াক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38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81000"/>
            <a:ext cx="62484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মার্ক-১</a:t>
            </a:r>
            <a:r>
              <a:rPr lang="en-US" sz="4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(MAK-</a:t>
            </a:r>
            <a:r>
              <a:rPr lang="en-US" sz="6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000" dirty="0" smtClean="0">
                <a:solidFill>
                  <a:srgbClr val="0000CC"/>
                </a:solidFill>
              </a:rPr>
              <a:t>)</a:t>
            </a:r>
            <a:endParaRPr lang="en-US" sz="60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676400"/>
            <a:ext cx="4572000" cy="304698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1944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হার্ভার্ড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হাওয়ার্ড আইকেন 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৫১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৮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মার্ক-১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-mark-1 c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3860800" cy="28956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8194" name="Picture 2" descr="C:\Users\DOEL\Desktop\D TWO\HOWARD AIKE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53868"/>
            <a:ext cx="3860800" cy="195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3341" y="4038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মার্ক-১</a:t>
            </a:r>
            <a:endParaRPr lang="en-US" sz="3200" dirty="0">
              <a:solidFill>
                <a:srgbClr val="66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601" y="6375557"/>
            <a:ext cx="2191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FF00"/>
                </a:solidFill>
              </a:rPr>
              <a:t>হাওয়ার্ড আইকেন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6324600" cy="3416320"/>
          </a:xfrm>
          <a:prstGeom prst="rect">
            <a:avLst/>
          </a:prstGeom>
          <a:noFill/>
          <a:ln w="57150">
            <a:solidFill>
              <a:srgbClr val="CC00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ইস্রাফিল হোসেন</a:t>
            </a:r>
            <a:endParaRPr lang="bn-BD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প্রতিষ্ঠানে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কাজী আলাউদ্দীন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তারালী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কালিগঞ্জ, </a:t>
            </a: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সাতক্ষীরা। </a:t>
            </a:r>
            <a:endParaRPr lang="en-US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০১৭১৫-৬০৯৫৬৮</a:t>
            </a:r>
            <a:endPara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smtClean="0">
                <a:solidFill>
                  <a:srgbClr val="0000CC"/>
                </a:solidFill>
                <a:latin typeface="Elephant" pitchFamily="18" charset="0"/>
                <a:cs typeface="NikoshBAN" pitchFamily="2" charset="0"/>
              </a:rPr>
              <a:t>israfilhossainifa@gmail.com</a:t>
            </a:r>
            <a:endParaRPr lang="en-US" sz="3200" dirty="0">
              <a:solidFill>
                <a:srgbClr val="0000CC"/>
              </a:solidFill>
              <a:latin typeface="Elephant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81200" y="304800"/>
            <a:ext cx="4953000" cy="1219200"/>
          </a:xfrm>
          <a:prstGeom prst="ellipse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3152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এডস্যাক</a:t>
            </a:r>
            <a:r>
              <a:rPr lang="en-US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00CC"/>
                </a:solidFill>
                <a:latin typeface="Elephant" pitchFamily="18" charset="0"/>
                <a:cs typeface="NikoshBAN" pitchFamily="2" charset="0"/>
              </a:rPr>
              <a:t>(EDSAC)</a:t>
            </a:r>
            <a:endParaRPr lang="en-US" sz="6000" dirty="0">
              <a:solidFill>
                <a:srgbClr val="0000CC"/>
              </a:solidFill>
              <a:latin typeface="Elephant" pitchFamily="18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676400"/>
            <a:ext cx="4876800" cy="452431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১949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ইংল্যান্ডের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ক্যামব্রিজ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উইলকিস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নিউম্যানের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Electronic Delayed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Storaged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Automatic Computer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EDSAC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DSAC 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53" y="1676400"/>
            <a:ext cx="4024547" cy="316430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6" name="Picture 2" descr="C:\Users\DOEL\Desktop\D TWO\Maurice Wilk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93100"/>
            <a:ext cx="3048000" cy="17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9600"/>
            <a:ext cx="8991600" cy="12926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এডভ্যাক</a:t>
            </a:r>
            <a:r>
              <a:rPr lang="en-US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(EDVAC)</a:t>
            </a:r>
            <a:r>
              <a:rPr lang="en-US" sz="6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60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286000"/>
            <a:ext cx="4800600" cy="304698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১৯৫০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মসলি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প্রেসপার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একার্ট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নিউম্যানের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Electronic Discrete Variable Automatic Calculator (EDVAC)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dv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093717"/>
            <a:ext cx="3124200" cy="1896366"/>
          </a:xfrm>
          <a:prstGeom prst="rect">
            <a:avLst/>
          </a:prstGeom>
          <a:ln w="12700">
            <a:solidFill>
              <a:srgbClr val="0000CC"/>
            </a:solidFill>
          </a:ln>
        </p:spPr>
      </p:pic>
      <p:pic>
        <p:nvPicPr>
          <p:cNvPr id="9220" name="Picture 4" descr="C:\Users\DOEL\Desktop\D TWO\Eckert-and-Mauchl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4038600"/>
            <a:ext cx="3124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230" y="6472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মসলি</a:t>
            </a:r>
            <a:r>
              <a:rPr lang="bn-BD" sz="24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b="1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প্রেসপার</a:t>
            </a:r>
            <a:r>
              <a:rPr lang="en-US" sz="24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একার্ট</a:t>
            </a:r>
            <a:endParaRPr lang="en-US" sz="24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8991600" cy="1292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ইউনিভ্যাক</a:t>
            </a:r>
            <a:r>
              <a:rPr lang="en-US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(UNIVAC)</a:t>
            </a:r>
            <a:r>
              <a:rPr lang="en-US" sz="6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6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133600"/>
            <a:ext cx="4800600" cy="255454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১৯৫০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ড.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মসলি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প্রেসপার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একার্ট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Universal Automatic Computer (UNIVAC)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nivac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3733800" cy="280035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5" name="Picture 4" descr="C:\Users\DOEL\Desktop\D TWO\Eckert-and-Mauchl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0151"/>
            <a:ext cx="377952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5507"/>
            <a:ext cx="83058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19425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Blip>
                <a:blip r:embed="rId4"/>
              </a:buBlip>
            </a:pP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Blip>
                <a:blip r:embed="rId4"/>
              </a:buBlip>
            </a:pP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ENIAC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UNIVAC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/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83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810" y="228600"/>
            <a:ext cx="65532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8153400" cy="4708981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6B19A9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অ্যাবাকাস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এ্যানালিটিক্যাল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MARK-1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ENIAC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UNIVAC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543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20876"/>
            <a:ext cx="8686800" cy="2308324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MARK-1 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ENIAC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533400"/>
            <a:ext cx="5029200" cy="13716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1009"/>
            <a:ext cx="70104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33600"/>
            <a:ext cx="8305800" cy="4580395"/>
          </a:xfrm>
          <a:prstGeom prst="rect">
            <a:avLst/>
          </a:prstGeom>
          <a:ln w="38100">
            <a:solidFill>
              <a:srgbClr val="CC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53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001000" cy="1107996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8077200" cy="40318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একাদশ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কম্পিউটার শিক্ষা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কম্পিউটা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৪০ 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533400"/>
            <a:ext cx="3962400" cy="1066800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উদ্দেশ্য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অ্যাবাকাস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এ্যানালিটিক্যাল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MARK-1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ENIAC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UNIVAC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228600"/>
            <a:ext cx="4267200" cy="1295400"/>
          </a:xfrm>
          <a:prstGeom prst="ellipse">
            <a:avLst/>
          </a:prstGeom>
          <a:noFill/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228600" y="1219200"/>
            <a:ext cx="44958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 পাচ্ছ?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3962400"/>
            <a:ext cx="44958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 পাচ্ছ?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 descr="http://t0.gstatic.com/images?q=tbn:ANd9GcR1DIthxaYMqDG6gFKMw3qWE8AqVSwFUznuldi7Tekod6ZqH8i2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4038600" cy="2731537"/>
          </a:xfrm>
          <a:prstGeom prst="rect">
            <a:avLst/>
          </a:prstGeom>
          <a:solidFill>
            <a:srgbClr val="FF00FF"/>
          </a:solidFill>
          <a:ln w="28575">
            <a:solidFill>
              <a:srgbClr val="0000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5" name="Picture 2" descr="C:\Users\DOEL\Desktop\New folder\Mainframe-Compu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80707" cy="2819400"/>
          </a:xfrm>
          <a:prstGeom prst="rect">
            <a:avLst/>
          </a:prstGeom>
          <a:noFill/>
          <a:ln w="28575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New folder\mainframe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257800" cy="4180901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838200" y="457200"/>
            <a:ext cx="7848600" cy="11430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447800"/>
            <a:ext cx="876300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en-US" sz="72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bn-BD" sz="20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01762"/>
          </a:xfr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অ্যাবাকাস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(Abacus)</a:t>
            </a:r>
            <a:endParaRPr lang="en-US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2057400"/>
            <a:ext cx="4724400" cy="2062103"/>
          </a:xfrm>
          <a:prstGeom prst="rect">
            <a:avLst/>
          </a:prstGeom>
          <a:noFill/>
          <a:ln w="3810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অ্যাবাকাসকে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গননার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খ্রীষ্ট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অব্দে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অ্যাবাকাসের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6600CC"/>
              </a:solidFill>
            </a:endParaRPr>
          </a:p>
        </p:txBody>
      </p:sp>
      <p:pic>
        <p:nvPicPr>
          <p:cNvPr id="6" name="Content Placeholder 5" descr="Abacus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2400" y="1828800"/>
            <a:ext cx="3914775" cy="3219450"/>
          </a:xfr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ABACUS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D:\photo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4" y="4361329"/>
            <a:ext cx="4572000" cy="23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6294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নেপিয়ারের</a:t>
            </a:r>
            <a:r>
              <a:rPr lang="en-US" sz="5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endParaRPr lang="en-US" sz="54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napier bon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3810000" cy="27715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14800" y="1447800"/>
            <a:ext cx="5029200" cy="304698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স্কটিস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(john Napier)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গননার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দাগকাটা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কাটি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কাটি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নেপিয়ারের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photo\Napier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2514600" cy="21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29472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JOHN NAPIER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644</Words>
  <Application>Microsoft Office PowerPoint</Application>
  <PresentationFormat>On-screen Show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পাঠের উদ্দেশ্য</vt:lpstr>
      <vt:lpstr>PowerPoint Presentation</vt:lpstr>
      <vt:lpstr>PowerPoint Presentation</vt:lpstr>
      <vt:lpstr>PowerPoint Presentation</vt:lpstr>
      <vt:lpstr>অ্যাবাকাস(Abacus)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38</cp:revision>
  <dcterms:created xsi:type="dcterms:W3CDTF">2013-02-22T09:37:00Z</dcterms:created>
  <dcterms:modified xsi:type="dcterms:W3CDTF">2013-02-28T03:34:48Z</dcterms:modified>
</cp:coreProperties>
</file>